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3" r:id="rId4"/>
    <p:sldId id="275" r:id="rId5"/>
    <p:sldId id="258" r:id="rId6"/>
    <p:sldId id="276" r:id="rId7"/>
    <p:sldId id="265" r:id="rId8"/>
    <p:sldId id="264" r:id="rId9"/>
    <p:sldId id="259" r:id="rId10"/>
    <p:sldId id="262" r:id="rId11"/>
    <p:sldId id="270" r:id="rId12"/>
    <p:sldId id="266" r:id="rId13"/>
    <p:sldId id="277" r:id="rId14"/>
    <p:sldId id="267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EEE"/>
    <a:srgbClr val="388BBD"/>
    <a:srgbClr val="F44336"/>
    <a:srgbClr val="E3E9FF"/>
    <a:srgbClr val="E4F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90" autoAdjust="0"/>
  </p:normalViewPr>
  <p:slideViewPr>
    <p:cSldViewPr snapToGrid="0">
      <p:cViewPr varScale="1">
        <p:scale>
          <a:sx n="114" d="100"/>
          <a:sy n="114" d="100"/>
        </p:scale>
        <p:origin x="116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F0A78-0D9B-499D-95F8-76AA5C43E5B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F4AC8-BAAE-4F5A-9867-450BB943F9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9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F4AC8-BAAE-4F5A-9867-450BB943F9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12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78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52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43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68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3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14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25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26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9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94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64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E88D-FD02-46B2-BEA9-25855818F31F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6E916-6C21-4123-B1C1-CC41F667C7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11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55BD15A-17DC-48B3-969E-BB52BB6C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258" y="0"/>
            <a:ext cx="13124969" cy="6858000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1B800FAB-E779-4E43-882F-7A2ABEF3B63E}"/>
              </a:ext>
            </a:extLst>
          </p:cNvPr>
          <p:cNvCxnSpPr>
            <a:cxnSpLocks/>
          </p:cNvCxnSpPr>
          <p:nvPr/>
        </p:nvCxnSpPr>
        <p:spPr>
          <a:xfrm flipH="1">
            <a:off x="1090247" y="3325408"/>
            <a:ext cx="72554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92E7E38A-D09F-479D-8D2A-894FDBC2110A}"/>
              </a:ext>
            </a:extLst>
          </p:cNvPr>
          <p:cNvSpPr/>
          <p:nvPr/>
        </p:nvSpPr>
        <p:spPr>
          <a:xfrm>
            <a:off x="-1320800" y="2293345"/>
            <a:ext cx="11785600" cy="646331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 defTabSz="457189"/>
            <a:r>
              <a:rPr lang="zh-CN" altLang="zh-CN" sz="3600" dirty="0"/>
              <a:t>基于</a:t>
            </a:r>
            <a:r>
              <a:rPr lang="en-US" altLang="zh-CN" sz="3600"/>
              <a:t>Docker</a:t>
            </a:r>
            <a:r>
              <a:rPr lang="zh-CN" altLang="zh-CN" sz="3600"/>
              <a:t>的</a:t>
            </a:r>
            <a:r>
              <a:rPr lang="zh-CN" altLang="zh-CN" sz="3600" dirty="0"/>
              <a:t>在线编程</a:t>
            </a:r>
            <a:r>
              <a:rPr lang="zh-CN" altLang="en-US" sz="3600" dirty="0"/>
              <a:t>学习</a:t>
            </a:r>
            <a:r>
              <a:rPr lang="zh-CN" altLang="zh-CN" sz="3600" dirty="0"/>
              <a:t>平台设计与实现</a:t>
            </a:r>
            <a:endParaRPr lang="en-US" altLang="zh-CN" sz="7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140E95-80F6-4FEC-B758-E6CA6F76B49A}"/>
              </a:ext>
            </a:extLst>
          </p:cNvPr>
          <p:cNvSpPr txBox="1"/>
          <p:nvPr/>
        </p:nvSpPr>
        <p:spPr>
          <a:xfrm>
            <a:off x="6377773" y="5435676"/>
            <a:ext cx="2223059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答辩人：梁嘉琦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指导老师：程银波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1705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“慕课网”的图片搜索结果">
            <a:extLst>
              <a:ext uri="{FF2B5EF4-FFF2-40B4-BE49-F238E27FC236}">
                <a16:creationId xmlns:a16="http://schemas.microsoft.com/office/drawing/2014/main" id="{10BAE7F2-F51D-4E53-BE16-58CF4C81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49" y="1832779"/>
            <a:ext cx="4785501" cy="31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350907-0B22-4CEF-A8B7-59ECE40F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7" y="844991"/>
            <a:ext cx="7846982" cy="51760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94BA19-D7B5-40D2-BAFD-9206AA0A08BB}"/>
              </a:ext>
            </a:extLst>
          </p:cNvPr>
          <p:cNvGrpSpPr/>
          <p:nvPr/>
        </p:nvGrpSpPr>
        <p:grpSpPr>
          <a:xfrm>
            <a:off x="650630" y="844990"/>
            <a:ext cx="7842738" cy="5168017"/>
            <a:chOff x="650630" y="844990"/>
            <a:chExt cx="7842738" cy="516801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0AF9DF6-0370-490C-893D-B95B8C77931F}"/>
                </a:ext>
              </a:extLst>
            </p:cNvPr>
            <p:cNvSpPr/>
            <p:nvPr/>
          </p:nvSpPr>
          <p:spPr>
            <a:xfrm>
              <a:off x="650630" y="844990"/>
              <a:ext cx="7842738" cy="5168017"/>
            </a:xfrm>
            <a:prstGeom prst="rect">
              <a:avLst/>
            </a:prstGeom>
            <a:solidFill>
              <a:srgbClr val="F44336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0EEAAC1-FAA6-4077-BD5A-3C92A1B4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610" y="1762540"/>
              <a:ext cx="1290779" cy="129077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9B9D2DD-9A0D-4E3C-8F38-6584EAB2EC4C}"/>
                </a:ext>
              </a:extLst>
            </p:cNvPr>
            <p:cNvSpPr txBox="1"/>
            <p:nvPr/>
          </p:nvSpPr>
          <p:spPr>
            <a:xfrm>
              <a:off x="1371598" y="3267454"/>
              <a:ext cx="6400801" cy="646331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zh-CN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以慕课形式的视频在线学习平台</a:t>
              </a:r>
              <a:endPara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lvl="0" algn="ctr"/>
              <a:r>
                <a:rPr lang="zh-CN" altLang="zh-CN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只提供教学内容，不能对学习成果进行检验。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018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A2A59F0-03E7-4C7F-A4B2-17D8224585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514090"/>
              </p:ext>
            </p:extLst>
          </p:nvPr>
        </p:nvGraphicFramePr>
        <p:xfrm>
          <a:off x="0" y="0"/>
          <a:ext cx="914310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r:id="rId3" imgW="20317320" imgH="15238080" progId="">
                  <p:embed/>
                </p:oleObj>
              </mc:Choice>
              <mc:Fallback>
                <p:oleObj r:id="rId3" imgW="20317320" imgH="15238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3106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7292652B-6BFF-4492-9B6C-EF63DDABB653}"/>
              </a:ext>
            </a:extLst>
          </p:cNvPr>
          <p:cNvSpPr txBox="1"/>
          <p:nvPr/>
        </p:nvSpPr>
        <p:spPr>
          <a:xfrm>
            <a:off x="202622" y="3105834"/>
            <a:ext cx="8738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研究内容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177747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A1EAF019-B8E8-4420-8BAE-9BEEE5850B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343190"/>
              </p:ext>
            </p:extLst>
          </p:nvPr>
        </p:nvGraphicFramePr>
        <p:xfrm>
          <a:off x="0" y="0"/>
          <a:ext cx="914310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r:id="rId4" imgW="20317320" imgH="15238080" progId="">
                  <p:embed/>
                </p:oleObj>
              </mc:Choice>
              <mc:Fallback>
                <p:oleObj r:id="rId4" imgW="20317320" imgH="15238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3106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08A5E8F-E1FE-48DD-9E52-B1338F2571C8}"/>
              </a:ext>
            </a:extLst>
          </p:cNvPr>
          <p:cNvSpPr txBox="1"/>
          <p:nvPr/>
        </p:nvSpPr>
        <p:spPr>
          <a:xfrm>
            <a:off x="1519021" y="2305615"/>
            <a:ext cx="61059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/>
              <a:t>设计和实现一个在线编程学习的平台</a:t>
            </a:r>
            <a:r>
              <a:rPr lang="en-US" altLang="zh-CN" sz="2800" dirty="0"/>
              <a:t>: </a:t>
            </a:r>
            <a:r>
              <a:rPr lang="zh-CN" altLang="zh-CN" sz="2800" dirty="0"/>
              <a:t>能支持</a:t>
            </a:r>
            <a:r>
              <a:rPr lang="en-US" altLang="zh-CN" sz="2800" dirty="0"/>
              <a:t> Java </a:t>
            </a:r>
            <a:r>
              <a:rPr lang="zh-CN" altLang="zh-CN" sz="2800" dirty="0"/>
              <a:t>语言的在线编程并对用户提交的程序代码进行编译、运行和实时评测，支持在平台上组织各种程序设计竞赛</a:t>
            </a:r>
            <a:r>
              <a:rPr lang="zh-CN" altLang="en-US" sz="2800" dirty="0"/>
              <a:t>视频教程</a:t>
            </a:r>
            <a:r>
              <a:rPr lang="zh-CN" altLang="zh-CN" sz="2800" dirty="0"/>
              <a:t>以及题解分享</a:t>
            </a:r>
            <a:r>
              <a:rPr lang="en-US" altLang="zh-CN" sz="2800" dirty="0"/>
              <a:t>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317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7F2BB7A-52A9-4F8B-8DF3-35A00406F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4"/>
            <a:ext cx="9144000" cy="68580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62C156-CA24-46E3-ABE8-D1F5ED51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9084"/>
            <a:ext cx="9144000" cy="16173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A1646B-BB45-4025-8755-116BF2AC7D94}"/>
              </a:ext>
            </a:extLst>
          </p:cNvPr>
          <p:cNvSpPr txBox="1"/>
          <p:nvPr/>
        </p:nvSpPr>
        <p:spPr>
          <a:xfrm>
            <a:off x="1790299" y="3756390"/>
            <a:ext cx="1674796" cy="1095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/>
              <a:t>在线学习</a:t>
            </a:r>
            <a:endParaRPr lang="en-US" altLang="zh-CN" sz="1500" dirty="0"/>
          </a:p>
          <a:p>
            <a:pPr>
              <a:lnSpc>
                <a:spcPct val="150000"/>
              </a:lnSpc>
            </a:pPr>
            <a:r>
              <a:rPr lang="zh-CN" altLang="en-US" sz="1500" dirty="0"/>
              <a:t>教师布置作业</a:t>
            </a:r>
            <a:endParaRPr lang="en-US" altLang="zh-CN" sz="1500" dirty="0"/>
          </a:p>
          <a:p>
            <a:pPr>
              <a:lnSpc>
                <a:spcPct val="150000"/>
              </a:lnSpc>
            </a:pPr>
            <a:r>
              <a:rPr lang="zh-CN" altLang="en-US" sz="1500" dirty="0"/>
              <a:t>举办竞赛</a:t>
            </a:r>
          </a:p>
        </p:txBody>
      </p:sp>
    </p:spTree>
    <p:extLst>
      <p:ext uri="{BB962C8B-B14F-4D97-AF65-F5344CB8AC3E}">
        <p14:creationId xmlns:p14="http://schemas.microsoft.com/office/powerpoint/2010/main" val="15615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1C103D9-BFFD-4ACA-9B98-AC330BFF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4" y="2189278"/>
            <a:ext cx="7222992" cy="24794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03EB73-B63C-423E-A490-3A082638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24" y="1935016"/>
            <a:ext cx="8057551" cy="29879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4933D2-9F0C-4CC5-B2D4-BFF4857B9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35" y="5362214"/>
            <a:ext cx="44291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9801CE7-5246-4F62-9388-A30432507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2220" y="0"/>
            <a:ext cx="13124968" cy="6858000"/>
          </a:xfrm>
          <a:prstGeom prst="rect">
            <a:avLst/>
          </a:prstGeom>
        </p:spPr>
      </p:pic>
      <p:pic>
        <p:nvPicPr>
          <p:cNvPr id="5132" name="Picture 12" descr="“springboot”的图片搜索结果">
            <a:extLst>
              <a:ext uri="{FF2B5EF4-FFF2-40B4-BE49-F238E27FC236}">
                <a16:creationId xmlns:a16="http://schemas.microsoft.com/office/drawing/2014/main" id="{F457F117-A99C-42F2-BEC0-58FF0F5C6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64" y="1206293"/>
            <a:ext cx="2395388" cy="102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“maven”的图片搜索结果">
            <a:extLst>
              <a:ext uri="{FF2B5EF4-FFF2-40B4-BE49-F238E27FC236}">
                <a16:creationId xmlns:a16="http://schemas.microsoft.com/office/drawing/2014/main" id="{5998142B-45D2-4461-B211-BE5413F3A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28" y="4275130"/>
            <a:ext cx="2137460" cy="5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9121C1-A23A-4529-9FFF-9C527A0CB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72" y="1139027"/>
            <a:ext cx="2954520" cy="116112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9BE3EC0-6BCF-4FBC-99A5-983B53438AEF}"/>
              </a:ext>
            </a:extLst>
          </p:cNvPr>
          <p:cNvGrpSpPr/>
          <p:nvPr/>
        </p:nvGrpSpPr>
        <p:grpSpPr>
          <a:xfrm>
            <a:off x="5803881" y="4102801"/>
            <a:ext cx="2868574" cy="744270"/>
            <a:chOff x="5862655" y="4284829"/>
            <a:chExt cx="2868574" cy="744270"/>
          </a:xfrm>
        </p:grpSpPr>
        <p:pic>
          <p:nvPicPr>
            <p:cNvPr id="5122" name="Picture 2" descr="“jetbrains idea”的图片搜索结果">
              <a:extLst>
                <a:ext uri="{FF2B5EF4-FFF2-40B4-BE49-F238E27FC236}">
                  <a16:creationId xmlns:a16="http://schemas.microsoft.com/office/drawing/2014/main" id="{77C62135-A760-4260-8EC4-C9C0CE3D1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2655" y="4284829"/>
              <a:ext cx="744270" cy="74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0B4D654-1A96-4D73-8BFB-02AF4FC8D29C}"/>
                </a:ext>
              </a:extLst>
            </p:cNvPr>
            <p:cNvSpPr txBox="1"/>
            <p:nvPr/>
          </p:nvSpPr>
          <p:spPr>
            <a:xfrm>
              <a:off x="6606925" y="4456909"/>
              <a:ext cx="2124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IntelliJ IDEA</a:t>
              </a:r>
              <a:endParaRPr lang="zh-CN" altLang="en-US" sz="2000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AEE594-054C-420D-91F1-A55B3BDF2889}"/>
              </a:ext>
            </a:extLst>
          </p:cNvPr>
          <p:cNvGrpSpPr/>
          <p:nvPr/>
        </p:nvGrpSpPr>
        <p:grpSpPr>
          <a:xfrm>
            <a:off x="2539656" y="1067147"/>
            <a:ext cx="3636360" cy="3686776"/>
            <a:chOff x="2539656" y="1067147"/>
            <a:chExt cx="3636360" cy="368677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8876942-F3D6-4892-BB27-3FCBB4FC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656" y="1067147"/>
              <a:ext cx="3636360" cy="3686776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E583152-4CA4-4611-B0E2-4F228AA49BFF}"/>
                </a:ext>
              </a:extLst>
            </p:cNvPr>
            <p:cNvSpPr txBox="1"/>
            <p:nvPr/>
          </p:nvSpPr>
          <p:spPr>
            <a:xfrm>
              <a:off x="3360609" y="3918559"/>
              <a:ext cx="1994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56BEEE"/>
                  </a:solidFill>
                </a:rPr>
                <a:t>Judge in Docker</a:t>
              </a:r>
              <a:endParaRPr lang="zh-CN" altLang="en-US" dirty="0">
                <a:solidFill>
                  <a:srgbClr val="56BEE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61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1A16517-CF62-48CC-B411-636AA7598C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755411"/>
              </p:ext>
            </p:extLst>
          </p:nvPr>
        </p:nvGraphicFramePr>
        <p:xfrm>
          <a:off x="0" y="0"/>
          <a:ext cx="914310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r:id="rId3" imgW="20317320" imgH="15238080" progId="">
                  <p:embed/>
                </p:oleObj>
              </mc:Choice>
              <mc:Fallback>
                <p:oleObj r:id="rId3" imgW="20317320" imgH="15238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3106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2EAEC398-BFB3-4214-9CAF-F7E25C88A9E1}"/>
              </a:ext>
            </a:extLst>
          </p:cNvPr>
          <p:cNvSpPr txBox="1"/>
          <p:nvPr/>
        </p:nvSpPr>
        <p:spPr>
          <a:xfrm>
            <a:off x="564632" y="1534571"/>
            <a:ext cx="8013842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2019.12.10-2019.12.20		</a:t>
            </a:r>
            <a:r>
              <a:rPr lang="en-US" altLang="zh-CN" dirty="0" err="1"/>
              <a:t>阅读中外相关文献，收集相关资料，并加以整理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2019.12.20-2019.12.28		</a:t>
            </a:r>
            <a:r>
              <a:rPr lang="en-US" altLang="zh-CN" dirty="0" err="1"/>
              <a:t>确定毕业设计方向，毕业设计开题，撰写开题报告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2020.1.20-2020.1.31		</a:t>
            </a:r>
            <a:r>
              <a:rPr lang="en-US" altLang="zh-CN" sz="1200" dirty="0" err="1"/>
              <a:t>进行社会调查，了解社会需求，根据调查结果确定毕业设计要实现的功能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2020.2.1-2020.2.7			</a:t>
            </a:r>
            <a:r>
              <a:rPr lang="en-US" altLang="zh-CN" sz="1600" dirty="0" err="1"/>
              <a:t>准备开发工具，搭建开发环境，并熟悉相关软件的操作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2020.2.7-2020.4.1 			</a:t>
            </a:r>
            <a:r>
              <a:rPr lang="en-US" altLang="zh-CN" dirty="0" err="1"/>
              <a:t>进行程序的设计与编写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2020.4.1-2020.4.10 		</a:t>
            </a:r>
            <a:r>
              <a:rPr lang="en-US" altLang="zh-CN" dirty="0" err="1"/>
              <a:t>进行程序的测试与完善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2020.4.10-2020.5.10 		</a:t>
            </a:r>
            <a:r>
              <a:rPr lang="en-US" altLang="zh-CN" dirty="0" err="1"/>
              <a:t>撰写并完善设计说明书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2020.6初 				</a:t>
            </a:r>
            <a:r>
              <a:rPr lang="en-US" altLang="zh-CN" dirty="0" err="1"/>
              <a:t>毕业答辩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AAF09A-4462-4B28-A836-7C3DF9B3A00F}"/>
              </a:ext>
            </a:extLst>
          </p:cNvPr>
          <p:cNvCxnSpPr>
            <a:cxnSpLocks/>
          </p:cNvCxnSpPr>
          <p:nvPr/>
        </p:nvCxnSpPr>
        <p:spPr>
          <a:xfrm>
            <a:off x="3070459" y="1736333"/>
            <a:ext cx="0" cy="30939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86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35C25AF-4662-4DA9-A7B9-C123E87F28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61362" y="1900720"/>
            <a:ext cx="1314420" cy="1224180"/>
            <a:chOff x="1164" y="687"/>
            <a:chExt cx="3219" cy="2998"/>
          </a:xfrm>
          <a:solidFill>
            <a:schemeClr val="bg1">
              <a:lumMod val="65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7D181D56-97E4-4696-9F84-3EB5AC604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8323"/>
              <a:endParaRPr lang="zh-HK" altLang="en-US" sz="24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6A6B93A-06B9-40A4-A986-DA061892B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8323"/>
              <a:endParaRPr lang="zh-HK" altLang="en-US" sz="24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2378D61-C321-4D1A-A3D7-8861F9F5E824}"/>
              </a:ext>
            </a:extLst>
          </p:cNvPr>
          <p:cNvSpPr/>
          <p:nvPr/>
        </p:nvSpPr>
        <p:spPr>
          <a:xfrm>
            <a:off x="2894216" y="3884984"/>
            <a:ext cx="2914928" cy="722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323"/>
            <a:r>
              <a:rPr lang="zh-CN" altLang="en-US" sz="3200" b="1" spc="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谢 谢！</a:t>
            </a:r>
            <a:endParaRPr lang="zh-HK" altLang="en-US" sz="3200" b="1" spc="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5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4283ABA-450A-401B-96E1-C598627F71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903194"/>
              </p:ext>
            </p:extLst>
          </p:nvPr>
        </p:nvGraphicFramePr>
        <p:xfrm>
          <a:off x="0" y="0"/>
          <a:ext cx="914310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r:id="rId3" imgW="20317320" imgH="15238080" progId="">
                  <p:embed/>
                </p:oleObj>
              </mc:Choice>
              <mc:Fallback>
                <p:oleObj r:id="rId3" imgW="20317320" imgH="15238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3106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917D0D6-3960-4A6B-ACD4-B9DE022B260E}"/>
              </a:ext>
            </a:extLst>
          </p:cNvPr>
          <p:cNvSpPr txBox="1"/>
          <p:nvPr/>
        </p:nvSpPr>
        <p:spPr>
          <a:xfrm>
            <a:off x="202622" y="3105834"/>
            <a:ext cx="8738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研究背景及意义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3710507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E9B1F7A-A786-45FA-9C8F-D693105F0282}"/>
              </a:ext>
            </a:extLst>
          </p:cNvPr>
          <p:cNvGrpSpPr/>
          <p:nvPr/>
        </p:nvGrpSpPr>
        <p:grpSpPr>
          <a:xfrm>
            <a:off x="1843027" y="995766"/>
            <a:ext cx="5457945" cy="5526747"/>
            <a:chOff x="1843027" y="995766"/>
            <a:chExt cx="5457945" cy="552674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6CEDC04-2F16-4ADD-A40A-762969F82F53}"/>
                </a:ext>
              </a:extLst>
            </p:cNvPr>
            <p:cNvSpPr txBox="1"/>
            <p:nvPr/>
          </p:nvSpPr>
          <p:spPr>
            <a:xfrm>
              <a:off x="2558560" y="5937738"/>
              <a:ext cx="34700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/>
                <a:t>Java </a:t>
              </a:r>
              <a:r>
                <a:rPr lang="zh-CN" altLang="en-US" sz="3200" dirty="0"/>
                <a:t>生态系统</a:t>
              </a:r>
              <a:endParaRPr lang="en-US" altLang="zh-CN" sz="3200" dirty="0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8E4355-EC0F-46B8-A515-3FD47F88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027" y="995766"/>
              <a:ext cx="5457945" cy="4866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46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673E47-8EAA-412F-B59F-86F4488B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"/>
            <a:ext cx="9144000" cy="68568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ABEECAD-2695-42DB-8669-3B64FD4D837B}"/>
              </a:ext>
            </a:extLst>
          </p:cNvPr>
          <p:cNvSpPr/>
          <p:nvPr/>
        </p:nvSpPr>
        <p:spPr>
          <a:xfrm>
            <a:off x="-2467708" y="-790413"/>
            <a:ext cx="14079415" cy="967153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effectLst>
            <a:outerShdw blurRad="50800" sx="1000" sy="1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25E789-4742-42D7-883C-76B3EBB151FC}"/>
              </a:ext>
            </a:extLst>
          </p:cNvPr>
          <p:cNvSpPr txBox="1"/>
          <p:nvPr/>
        </p:nvSpPr>
        <p:spPr>
          <a:xfrm>
            <a:off x="1072658" y="2193365"/>
            <a:ext cx="6998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+mj-ea"/>
                <a:ea typeface="+mj-ea"/>
              </a:rPr>
              <a:t>Hello World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15C68D-193F-482D-8D8E-D3EF8EACC383}"/>
              </a:ext>
            </a:extLst>
          </p:cNvPr>
          <p:cNvSpPr txBox="1"/>
          <p:nvPr/>
        </p:nvSpPr>
        <p:spPr>
          <a:xfrm>
            <a:off x="1072659" y="3149473"/>
            <a:ext cx="6998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j-ea"/>
                <a:ea typeface="+mj-ea"/>
              </a:rPr>
              <a:t>多线程 </a:t>
            </a:r>
            <a:r>
              <a:rPr lang="en-US" altLang="zh-CN" sz="4000" dirty="0"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4226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C50162-7C57-471F-8C77-55EF4F55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389" y="-474785"/>
            <a:ext cx="11484778" cy="78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C50162-7C57-471F-8C77-55EF4F55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389" y="-474785"/>
            <a:ext cx="11484778" cy="78075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3DA591-11A5-481B-9200-C5701C8D7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821" y="-474785"/>
            <a:ext cx="11509641" cy="431836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15DF287-2B33-419A-8E76-34574E1B9F76}"/>
              </a:ext>
            </a:extLst>
          </p:cNvPr>
          <p:cNvGrpSpPr/>
          <p:nvPr/>
        </p:nvGrpSpPr>
        <p:grpSpPr>
          <a:xfrm>
            <a:off x="-2271793" y="-992189"/>
            <a:ext cx="14079415" cy="9671538"/>
            <a:chOff x="-2332892" y="-914400"/>
            <a:chExt cx="14079415" cy="967153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2F51CB0-97AE-4063-9BFA-AA7A18497905}"/>
                </a:ext>
              </a:extLst>
            </p:cNvPr>
            <p:cNvSpPr/>
            <p:nvPr/>
          </p:nvSpPr>
          <p:spPr>
            <a:xfrm>
              <a:off x="-2332892" y="-914400"/>
              <a:ext cx="14079415" cy="9671538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effectLst>
              <a:outerShdw blurRad="50800" sx="1000" sy="1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B764AF3-AFFA-4434-A893-6C89CA34FF6E}"/>
                </a:ext>
              </a:extLst>
            </p:cNvPr>
            <p:cNvSpPr txBox="1"/>
            <p:nvPr/>
          </p:nvSpPr>
          <p:spPr>
            <a:xfrm>
              <a:off x="1207476" y="2168769"/>
              <a:ext cx="69986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latin typeface="黑体" panose="02010609060101010101" pitchFamily="49" charset="-122"/>
                  <a:ea typeface="黑体" panose="02010609060101010101" pitchFamily="49" charset="-122"/>
                </a:rPr>
                <a:t>代码判题自动化？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00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987B695-D01F-451B-9A24-6925FD899F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768914"/>
              </p:ext>
            </p:extLst>
          </p:nvPr>
        </p:nvGraphicFramePr>
        <p:xfrm>
          <a:off x="0" y="0"/>
          <a:ext cx="914310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r:id="rId3" imgW="20317320" imgH="15238080" progId="">
                  <p:embed/>
                </p:oleObj>
              </mc:Choice>
              <mc:Fallback>
                <p:oleObj r:id="rId3" imgW="20317320" imgH="15238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3106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917D0D6-3960-4A6B-ACD4-B9DE022B260E}"/>
              </a:ext>
            </a:extLst>
          </p:cNvPr>
          <p:cNvSpPr txBox="1"/>
          <p:nvPr/>
        </p:nvSpPr>
        <p:spPr>
          <a:xfrm>
            <a:off x="202622" y="3105834"/>
            <a:ext cx="8738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国内外发展现状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33011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“leetcode”的图片搜索结果">
            <a:extLst>
              <a:ext uri="{FF2B5EF4-FFF2-40B4-BE49-F238E27FC236}">
                <a16:creationId xmlns:a16="http://schemas.microsoft.com/office/drawing/2014/main" id="{24E47536-EE06-405B-A3CD-08F5CD7A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30" y="2268415"/>
            <a:ext cx="4642339" cy="232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9812DF-F1E0-4013-B5D1-090569135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1" y="844991"/>
            <a:ext cx="7842738" cy="51680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D7CC60F-F873-436E-8991-8F24F8B02822}"/>
              </a:ext>
            </a:extLst>
          </p:cNvPr>
          <p:cNvSpPr/>
          <p:nvPr/>
        </p:nvSpPr>
        <p:spPr>
          <a:xfrm>
            <a:off x="3553839" y="844990"/>
            <a:ext cx="4939531" cy="5168017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← 题目      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D2B102E-68AB-4AA4-80E0-C36F294CE3E9}"/>
              </a:ext>
            </a:extLst>
          </p:cNvPr>
          <p:cNvGrpSpPr/>
          <p:nvPr/>
        </p:nvGrpSpPr>
        <p:grpSpPr>
          <a:xfrm>
            <a:off x="650630" y="844990"/>
            <a:ext cx="7842739" cy="5168017"/>
            <a:chOff x="2479429" y="896870"/>
            <a:chExt cx="7842739" cy="516801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0DEE2F5-DB52-458E-847B-28E7F3130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430" y="896870"/>
              <a:ext cx="7842738" cy="516801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B33F995-2AB4-42F7-9655-2598D915E3B8}"/>
                </a:ext>
              </a:extLst>
            </p:cNvPr>
            <p:cNvSpPr/>
            <p:nvPr/>
          </p:nvSpPr>
          <p:spPr>
            <a:xfrm>
              <a:off x="2479429" y="896870"/>
              <a:ext cx="2903208" cy="5168017"/>
            </a:xfrm>
            <a:prstGeom prst="rect">
              <a:avLst/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编写代码 →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21EC9C8-EA9D-41B5-AD45-648EE9D08060}"/>
              </a:ext>
            </a:extLst>
          </p:cNvPr>
          <p:cNvGrpSpPr/>
          <p:nvPr/>
        </p:nvGrpSpPr>
        <p:grpSpPr>
          <a:xfrm>
            <a:off x="650629" y="844990"/>
            <a:ext cx="7842740" cy="5168017"/>
            <a:chOff x="650629" y="844990"/>
            <a:chExt cx="7842740" cy="516801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CCB97C5-613D-4DCF-8052-99558614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12" y="844990"/>
              <a:ext cx="7840057" cy="5168017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5B6D148-827F-48C0-AD4F-7DC72EFE5C4A}"/>
                </a:ext>
              </a:extLst>
            </p:cNvPr>
            <p:cNvSpPr/>
            <p:nvPr/>
          </p:nvSpPr>
          <p:spPr>
            <a:xfrm>
              <a:off x="650629" y="844990"/>
              <a:ext cx="2637320" cy="5168017"/>
            </a:xfrm>
            <a:prstGeom prst="rect">
              <a:avLst/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执行结果→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722257-A944-440A-B92B-14444D51C82F}"/>
              </a:ext>
            </a:extLst>
          </p:cNvPr>
          <p:cNvGrpSpPr/>
          <p:nvPr/>
        </p:nvGrpSpPr>
        <p:grpSpPr>
          <a:xfrm>
            <a:off x="650630" y="844990"/>
            <a:ext cx="7842738" cy="5168017"/>
            <a:chOff x="650630" y="844990"/>
            <a:chExt cx="7842738" cy="51680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7818DF0-FFA6-4923-AFE0-654356B7DF18}"/>
                </a:ext>
              </a:extLst>
            </p:cNvPr>
            <p:cNvSpPr/>
            <p:nvPr/>
          </p:nvSpPr>
          <p:spPr>
            <a:xfrm>
              <a:off x="650630" y="844990"/>
              <a:ext cx="7842738" cy="5168017"/>
            </a:xfrm>
            <a:prstGeom prst="rect">
              <a:avLst/>
            </a:prstGeom>
            <a:solidFill>
              <a:srgbClr val="F44336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74DD471-C9B3-4CC4-BF79-62D948E7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610" y="1762540"/>
              <a:ext cx="1290779" cy="129077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FB45516-F85D-4084-9D02-F10D7AD35436}"/>
                </a:ext>
              </a:extLst>
            </p:cNvPr>
            <p:cNvSpPr txBox="1"/>
            <p:nvPr/>
          </p:nvSpPr>
          <p:spPr>
            <a:xfrm>
              <a:off x="1371598" y="3267454"/>
              <a:ext cx="6542957" cy="369332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平台是针对于算法训练，缺少针对于</a:t>
              </a:r>
              <a:r>
                <a:rPr lang="en-US" altLang="zh-CN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Java</a:t>
              </a:r>
              <a:r>
                <a:rPr lang="zh-CN" altLang="en-US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编程语言的在线学习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03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6F70BE-B479-49FA-9B74-329914CA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48" y="1932236"/>
            <a:ext cx="4988104" cy="299352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93D4E4-CF9A-4CB8-8AB6-4DD444912F60}"/>
              </a:ext>
            </a:extLst>
          </p:cNvPr>
          <p:cNvGrpSpPr/>
          <p:nvPr/>
        </p:nvGrpSpPr>
        <p:grpSpPr>
          <a:xfrm>
            <a:off x="650629" y="844990"/>
            <a:ext cx="7844860" cy="5179674"/>
            <a:chOff x="650629" y="844990"/>
            <a:chExt cx="7844860" cy="517967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2483C45-DE8F-4EC5-9E46-16417CAF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29" y="844990"/>
              <a:ext cx="7842738" cy="516801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2B42A6F-8925-4594-925A-518C38A0A6E7}"/>
                </a:ext>
              </a:extLst>
            </p:cNvPr>
            <p:cNvSpPr/>
            <p:nvPr/>
          </p:nvSpPr>
          <p:spPr>
            <a:xfrm>
              <a:off x="3398196" y="849549"/>
              <a:ext cx="5097293" cy="5175115"/>
            </a:xfrm>
            <a:prstGeom prst="rect">
              <a:avLst/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←教程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E123782-E875-4F48-86CC-363710D852C8}"/>
              </a:ext>
            </a:extLst>
          </p:cNvPr>
          <p:cNvGrpSpPr/>
          <p:nvPr/>
        </p:nvGrpSpPr>
        <p:grpSpPr>
          <a:xfrm>
            <a:off x="648507" y="844990"/>
            <a:ext cx="7860428" cy="5184233"/>
            <a:chOff x="648507" y="844990"/>
            <a:chExt cx="7860428" cy="518423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30491AA-821C-4F2C-A8C5-9C5929ED1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07" y="844990"/>
              <a:ext cx="7860428" cy="5179674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2386B79-3648-48C4-B217-C9E653C5C382}"/>
                </a:ext>
              </a:extLst>
            </p:cNvPr>
            <p:cNvSpPr/>
            <p:nvPr/>
          </p:nvSpPr>
          <p:spPr>
            <a:xfrm>
              <a:off x="648511" y="844990"/>
              <a:ext cx="2747563" cy="5184233"/>
            </a:xfrm>
            <a:prstGeom prst="rect">
              <a:avLst/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实验→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3C4EDCA-0C8C-4997-BD15-24C4049A8CD4}"/>
              </a:ext>
            </a:extLst>
          </p:cNvPr>
          <p:cNvGrpSpPr/>
          <p:nvPr/>
        </p:nvGrpSpPr>
        <p:grpSpPr>
          <a:xfrm>
            <a:off x="650630" y="844990"/>
            <a:ext cx="7842738" cy="5168017"/>
            <a:chOff x="650630" y="844990"/>
            <a:chExt cx="7842738" cy="516801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14F62ED-5F64-454E-9AB3-3A991C165D57}"/>
                </a:ext>
              </a:extLst>
            </p:cNvPr>
            <p:cNvSpPr/>
            <p:nvPr/>
          </p:nvSpPr>
          <p:spPr>
            <a:xfrm>
              <a:off x="650630" y="844990"/>
              <a:ext cx="7842738" cy="5168017"/>
            </a:xfrm>
            <a:prstGeom prst="rect">
              <a:avLst/>
            </a:prstGeom>
            <a:solidFill>
              <a:srgbClr val="F44336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7DCDE52-B0C0-4363-9558-0639DA6BF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610" y="1762540"/>
              <a:ext cx="1290779" cy="1290779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4FA6A5C-0B73-4656-8AE0-35A5A694F848}"/>
                </a:ext>
              </a:extLst>
            </p:cNvPr>
            <p:cNvSpPr txBox="1"/>
            <p:nvPr/>
          </p:nvSpPr>
          <p:spPr>
            <a:xfrm>
              <a:off x="1371598" y="3267454"/>
              <a:ext cx="6400801" cy="646331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基于虚拟机的平台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不能判断程序的正确性，无法向用户程序运行提供结果。</a:t>
              </a:r>
              <a:endPara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86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</TotalTime>
  <Words>225</Words>
  <Application>Microsoft Office PowerPoint</Application>
  <PresentationFormat>全屏显示(4:3)</PresentationFormat>
  <Paragraphs>43</Paragraphs>
  <Slides>17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黑体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Jiaqi Liang</dc:creator>
  <cp:lastModifiedBy>Jiaqi Liang</cp:lastModifiedBy>
  <cp:revision>24</cp:revision>
  <dcterms:created xsi:type="dcterms:W3CDTF">2019-12-27T14:12:30Z</dcterms:created>
  <dcterms:modified xsi:type="dcterms:W3CDTF">2019-12-29T04:24:25Z</dcterms:modified>
</cp:coreProperties>
</file>